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Raleway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aleway-italic.fntdata"/><Relationship Id="rId12" Type="http://schemas.openxmlformats.org/officeDocument/2006/relationships/slide" Target="slides/slide7.xml"/><Relationship Id="rId34" Type="http://schemas.openxmlformats.org/officeDocument/2006/relationships/font" Target="fonts/Raleway-bold.fntdata"/><Relationship Id="rId15" Type="http://schemas.openxmlformats.org/officeDocument/2006/relationships/slide" Target="slides/slide10.xml"/><Relationship Id="rId37" Type="http://schemas.openxmlformats.org/officeDocument/2006/relationships/font" Target="fonts/Lato-regular.fntdata"/><Relationship Id="rId14" Type="http://schemas.openxmlformats.org/officeDocument/2006/relationships/slide" Target="slides/slide9.xml"/><Relationship Id="rId36" Type="http://schemas.openxmlformats.org/officeDocument/2006/relationships/font" Target="fonts/Raleway-boldItalic.fntdata"/><Relationship Id="rId17" Type="http://schemas.openxmlformats.org/officeDocument/2006/relationships/slide" Target="slides/slide12.xml"/><Relationship Id="rId39" Type="http://schemas.openxmlformats.org/officeDocument/2006/relationships/font" Target="fonts/Lato-italic.fntdata"/><Relationship Id="rId16" Type="http://schemas.openxmlformats.org/officeDocument/2006/relationships/slide" Target="slides/slide11.xml"/><Relationship Id="rId38" Type="http://schemas.openxmlformats.org/officeDocument/2006/relationships/font" Target="fonts/La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c06b15cc2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c06b15cc2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c09528458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c09528458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06b15cc2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06b15cc2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c06b15cc2f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c06b15cc2f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06b15cc2f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06b15cc2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c06b15cc2f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c06b15cc2f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c06b15cc2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c06b15cc2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c06b15cc2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c06b15cc2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c06b15cc2f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c06b15cc2f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c06b15cc2f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c06b15cc2f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06b15cc2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06b15cc2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c06b15cc2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c06b15cc2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f88252dc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f88252dc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c06b15cc2f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c06b15cc2f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c06b15cc2f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c06b15cc2f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c06b15cc2f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c06b15cc2f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c06b15cc2f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c06b15cc2f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c0c65790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c0c65790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06b15cc2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06b15cc2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c06b15cc2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c06b15cc2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bed8c24f3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bed8c24f3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c680b07c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c680b07c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c0952845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c0952845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c09528458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c09528458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1374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800">
                <a:latin typeface="Raleway"/>
                <a:ea typeface="Raleway"/>
                <a:cs typeface="Raleway"/>
                <a:sym typeface="Raleway"/>
              </a:rPr>
              <a:t>Mezi Aris Apronny</a:t>
            </a:r>
            <a:endParaRPr b="1" sz="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6015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800">
                <a:latin typeface="Raleway"/>
                <a:ea typeface="Raleway"/>
                <a:cs typeface="Raleway"/>
                <a:sym typeface="Raleway"/>
              </a:rPr>
              <a:t>PT. Swadharma Duta Data</a:t>
            </a:r>
            <a:endParaRPr b="1" sz="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800">
                <a:latin typeface="Raleway"/>
                <a:ea typeface="Raleway"/>
                <a:cs typeface="Raleway"/>
                <a:sym typeface="Raleway"/>
              </a:rPr>
              <a:t>FGD 2021</a:t>
            </a:r>
            <a:endParaRPr b="1" sz="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03" name="Google Shape;10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07" name="Google Shape;107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" name="Google Shape;108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" name="Google Shape;113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4" name="Google Shape;114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" name="Google Shape;116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7" name="Google Shape;117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9" name="Google Shape;119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20" name="Google Shape;120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" name="Google Shape;121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6" name="Google Shape;126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27" name="Google Shape;127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8" name="Google Shape;128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33" name="Google Shape;133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" name="Google Shape;135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38" name="Google Shape;138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" name="Google Shape;139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44" name="Google Shape;144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5" name="Google Shape;145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0" name="Google Shape;15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51" name="Google Shape;151;p16"/>
          <p:cNvSpPr txBox="1"/>
          <p:nvPr/>
        </p:nvSpPr>
        <p:spPr>
          <a:xfrm>
            <a:off x="226550" y="78500"/>
            <a:ext cx="13863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Mezi Aris Apronny</a:t>
            </a:r>
            <a:endParaRPr b="1" sz="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2" name="Google Shape;152;p16"/>
          <p:cNvSpPr txBox="1"/>
          <p:nvPr/>
        </p:nvSpPr>
        <p:spPr>
          <a:xfrm>
            <a:off x="1612942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PT. Swadharma Duta Data</a:t>
            </a:r>
            <a:endParaRPr b="1" sz="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3" name="Google Shape;153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FGD 2021</a:t>
            </a:r>
            <a:endParaRPr b="1" sz="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56" name="Google Shape;156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" name="Google Shape;158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60" name="Google Shape;160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1" name="Google Shape;161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51" name="Google Shape;51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" name="Google Shape;52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" name="Google Shape;53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" name="Google Shape;55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57" name="Google Shape;57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60" name="Google Shape;60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" name="Google Shape;63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" name="Google Shape;67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8" name="Google Shape;68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" name="Google Shape;70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1" name="Google Shape;71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2" name="Google Shape;72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3" name="Google Shape;73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74" name="Google Shape;74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5" name="Google Shape;75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" name="Google Shape;76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" name="Google Shape;77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1" name="Google Shape;81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" name="Google Shape;83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4" name="Google Shape;84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85" name="Google Shape;85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" name="Google Shape;86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" name="Google Shape;87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" name="Google Shape;91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2" name="Google Shape;92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" name="Google Shape;94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5" name="Google Shape;95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6" name="Google Shape;96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97" name="Google Shape;97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8" name="Google Shape;98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Google Shape;99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" name="Google Shape;100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mailto:meziaris@gmail.com" TargetMode="External"/><Relationship Id="rId4" Type="http://schemas.openxmlformats.org/officeDocument/2006/relationships/hyperlink" Target="https://mezi.space" TargetMode="External"/><Relationship Id="rId5" Type="http://schemas.openxmlformats.org/officeDocument/2006/relationships/hyperlink" Target="https://mezi.web.id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ctrTitle"/>
          </p:nvPr>
        </p:nvSpPr>
        <p:spPr>
          <a:xfrm>
            <a:off x="729450" y="1322450"/>
            <a:ext cx="5807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4800">
                <a:solidFill>
                  <a:srgbClr val="000000"/>
                </a:solidFill>
              </a:rPr>
              <a:t>Docker &amp; Kubernetes</a:t>
            </a:r>
            <a:endParaRPr/>
          </a:p>
        </p:txBody>
      </p:sp>
      <p:sp>
        <p:nvSpPr>
          <p:cNvPr id="169" name="Google Shape;169;p18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400"/>
              <a:t>Masukkan teks Anda di sini.</a:t>
            </a:r>
            <a:endParaRPr b="1"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/>
          <p:nvPr>
            <p:ph type="title"/>
          </p:nvPr>
        </p:nvSpPr>
        <p:spPr>
          <a:xfrm>
            <a:off x="305825" y="568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Install Docker</a:t>
            </a:r>
            <a:endParaRPr/>
          </a:p>
        </p:txBody>
      </p:sp>
      <p:sp>
        <p:nvSpPr>
          <p:cNvPr id="235" name="Google Shape;235;p27"/>
          <p:cNvSpPr txBox="1"/>
          <p:nvPr>
            <p:ph idx="1" type="body"/>
          </p:nvPr>
        </p:nvSpPr>
        <p:spPr>
          <a:xfrm>
            <a:off x="305825" y="14412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id" sz="2000"/>
              <a:t>https://docs.docker.com/get-docker/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"/>
          <p:cNvSpPr txBox="1"/>
          <p:nvPr>
            <p:ph type="title"/>
          </p:nvPr>
        </p:nvSpPr>
        <p:spPr>
          <a:xfrm>
            <a:off x="305825" y="568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Container Registry</a:t>
            </a:r>
            <a:endParaRPr/>
          </a:p>
        </p:txBody>
      </p:sp>
      <p:pic>
        <p:nvPicPr>
          <p:cNvPr id="241" name="Google Shape;2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625" y="1256175"/>
            <a:ext cx="6682751" cy="3490396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8"/>
          <p:cNvSpPr/>
          <p:nvPr/>
        </p:nvSpPr>
        <p:spPr>
          <a:xfrm>
            <a:off x="887875" y="1194025"/>
            <a:ext cx="5189400" cy="3720000"/>
          </a:xfrm>
          <a:prstGeom prst="rect">
            <a:avLst/>
          </a:prstGeom>
          <a:solidFill>
            <a:srgbClr val="FFFFFF">
              <a:alpha val="75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 txBox="1"/>
          <p:nvPr>
            <p:ph type="title"/>
          </p:nvPr>
        </p:nvSpPr>
        <p:spPr>
          <a:xfrm>
            <a:off x="305825" y="568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Container Registry</a:t>
            </a:r>
            <a:endParaRPr/>
          </a:p>
        </p:txBody>
      </p:sp>
      <p:sp>
        <p:nvSpPr>
          <p:cNvPr id="248" name="Google Shape;248;p29"/>
          <p:cNvSpPr txBox="1"/>
          <p:nvPr>
            <p:ph idx="1" type="body"/>
          </p:nvPr>
        </p:nvSpPr>
        <p:spPr>
          <a:xfrm>
            <a:off x="305825" y="1441200"/>
            <a:ext cx="8756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id" sz="2000"/>
              <a:t>Docker Hub : https://hub.docker.com/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id" sz="2000"/>
              <a:t>Google Container Registry : https://cloud.google.com/container-registry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id" sz="2000"/>
              <a:t>Amazon Elastic Container Registry : https://aws.amazon.com/id/ecr/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id" sz="2000"/>
              <a:t>Quay Container Registry : https://quay.io/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id" sz="2000"/>
              <a:t>etc.</a:t>
            </a:r>
            <a:endParaRPr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>
            <p:ph type="title"/>
          </p:nvPr>
        </p:nvSpPr>
        <p:spPr>
          <a:xfrm>
            <a:off x="305825" y="568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Docker Image</a:t>
            </a:r>
            <a:endParaRPr/>
          </a:p>
        </p:txBody>
      </p:sp>
      <p:pic>
        <p:nvPicPr>
          <p:cNvPr id="254" name="Google Shape;2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625" y="1256175"/>
            <a:ext cx="6682751" cy="349039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0"/>
          <p:cNvSpPr/>
          <p:nvPr/>
        </p:nvSpPr>
        <p:spPr>
          <a:xfrm>
            <a:off x="887875" y="1194025"/>
            <a:ext cx="3597300" cy="3720000"/>
          </a:xfrm>
          <a:prstGeom prst="rect">
            <a:avLst/>
          </a:prstGeom>
          <a:solidFill>
            <a:srgbClr val="FFFFFF">
              <a:alpha val="75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0"/>
          <p:cNvSpPr/>
          <p:nvPr/>
        </p:nvSpPr>
        <p:spPr>
          <a:xfrm>
            <a:off x="6076625" y="1256175"/>
            <a:ext cx="2113200" cy="3720000"/>
          </a:xfrm>
          <a:prstGeom prst="rect">
            <a:avLst/>
          </a:prstGeom>
          <a:solidFill>
            <a:srgbClr val="FFFFFF">
              <a:alpha val="75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/>
          <p:nvPr>
            <p:ph type="title"/>
          </p:nvPr>
        </p:nvSpPr>
        <p:spPr>
          <a:xfrm>
            <a:off x="305825" y="568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Container</a:t>
            </a:r>
            <a:endParaRPr/>
          </a:p>
        </p:txBody>
      </p:sp>
      <p:pic>
        <p:nvPicPr>
          <p:cNvPr id="262" name="Google Shape;2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625" y="1256175"/>
            <a:ext cx="6682751" cy="3490396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1"/>
          <p:cNvSpPr/>
          <p:nvPr/>
        </p:nvSpPr>
        <p:spPr>
          <a:xfrm>
            <a:off x="995025" y="1194025"/>
            <a:ext cx="1890000" cy="3720000"/>
          </a:xfrm>
          <a:prstGeom prst="rect">
            <a:avLst/>
          </a:prstGeom>
          <a:solidFill>
            <a:srgbClr val="FFFFFF">
              <a:alpha val="75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1"/>
          <p:cNvSpPr/>
          <p:nvPr/>
        </p:nvSpPr>
        <p:spPr>
          <a:xfrm>
            <a:off x="4572000" y="1256175"/>
            <a:ext cx="3617700" cy="3720000"/>
          </a:xfrm>
          <a:prstGeom prst="rect">
            <a:avLst/>
          </a:prstGeom>
          <a:solidFill>
            <a:srgbClr val="FFFFFF">
              <a:alpha val="75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Praktik</a:t>
            </a:r>
            <a:endParaRPr/>
          </a:p>
        </p:txBody>
      </p:sp>
      <p:sp>
        <p:nvSpPr>
          <p:cNvPr id="270" name="Google Shape;270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800"/>
              <a:t>docker image</a:t>
            </a:r>
            <a:br>
              <a:rPr lang="id" sz="1800"/>
            </a:br>
            <a:r>
              <a:rPr lang="id" sz="1800"/>
              <a:t>docker container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id" sz="1800"/>
              <a:t>docker pull nginx:latest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d" sz="1800"/>
              <a:t>docker run -d -p 8181:80 --name nginx nginx:latest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/>
          <p:nvPr>
            <p:ph type="title"/>
          </p:nvPr>
        </p:nvSpPr>
        <p:spPr>
          <a:xfrm>
            <a:off x="305825" y="568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Dockerfile</a:t>
            </a:r>
            <a:endParaRPr/>
          </a:p>
        </p:txBody>
      </p:sp>
      <p:sp>
        <p:nvSpPr>
          <p:cNvPr id="276" name="Google Shape;276;p33"/>
          <p:cNvSpPr txBox="1"/>
          <p:nvPr>
            <p:ph idx="1" type="body"/>
          </p:nvPr>
        </p:nvSpPr>
        <p:spPr>
          <a:xfrm>
            <a:off x="305825" y="1441200"/>
            <a:ext cx="7688700" cy="1957200"/>
          </a:xfrm>
          <a:prstGeom prst="rect">
            <a:avLst/>
          </a:prstGeom>
          <a:solidFill>
            <a:srgbClr val="B7B7B7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5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FROM golang:latest</a:t>
            </a:r>
            <a:endParaRPr b="1" sz="1500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id" sz="15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WORKDIR /app</a:t>
            </a:r>
            <a:endParaRPr b="1" sz="1500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id" sz="15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COPY . /app</a:t>
            </a:r>
            <a:endParaRPr b="1" sz="1500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id" sz="15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CMD ["go", "run", "/app/main.go"]</a:t>
            </a:r>
            <a:endParaRPr b="1" sz="1500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500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 txBox="1"/>
          <p:nvPr>
            <p:ph type="title"/>
          </p:nvPr>
        </p:nvSpPr>
        <p:spPr>
          <a:xfrm>
            <a:off x="305825" y="568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Docker Build, Run</a:t>
            </a:r>
            <a:endParaRPr/>
          </a:p>
        </p:txBody>
      </p:sp>
      <p:sp>
        <p:nvSpPr>
          <p:cNvPr id="282" name="Google Shape;282;p34"/>
          <p:cNvSpPr txBox="1"/>
          <p:nvPr>
            <p:ph idx="1" type="body"/>
          </p:nvPr>
        </p:nvSpPr>
        <p:spPr>
          <a:xfrm>
            <a:off x="305825" y="1441200"/>
            <a:ext cx="8430600" cy="22611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800">
                <a:solidFill>
                  <a:srgbClr val="073763"/>
                </a:solidFill>
                <a:latin typeface="Courier New"/>
                <a:ea typeface="Courier New"/>
                <a:cs typeface="Courier New"/>
                <a:sym typeface="Courier New"/>
              </a:rPr>
              <a:t>docker build -t swadharma/goapp:latest .</a:t>
            </a:r>
            <a:endParaRPr b="1" sz="1800">
              <a:solidFill>
                <a:srgbClr val="07376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id" sz="1800">
                <a:solidFill>
                  <a:srgbClr val="073763"/>
                </a:solidFill>
                <a:latin typeface="Courier New"/>
                <a:ea typeface="Courier New"/>
                <a:cs typeface="Courier New"/>
                <a:sym typeface="Courier New"/>
              </a:rPr>
              <a:t>docker push </a:t>
            </a:r>
            <a:r>
              <a:rPr b="1" lang="id" sz="1800">
                <a:solidFill>
                  <a:srgbClr val="073763"/>
                </a:solidFill>
                <a:latin typeface="Courier New"/>
                <a:ea typeface="Courier New"/>
                <a:cs typeface="Courier New"/>
                <a:sym typeface="Courier New"/>
              </a:rPr>
              <a:t>swadharma</a:t>
            </a:r>
            <a:r>
              <a:rPr b="1" lang="id" sz="1800">
                <a:solidFill>
                  <a:srgbClr val="073763"/>
                </a:solidFill>
                <a:latin typeface="Courier New"/>
                <a:ea typeface="Courier New"/>
                <a:cs typeface="Courier New"/>
                <a:sym typeface="Courier New"/>
              </a:rPr>
              <a:t>/goapp:latest</a:t>
            </a:r>
            <a:endParaRPr b="1" sz="1800">
              <a:solidFill>
                <a:srgbClr val="07376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id" sz="1800">
                <a:solidFill>
                  <a:srgbClr val="073763"/>
                </a:solidFill>
                <a:latin typeface="Courier New"/>
                <a:ea typeface="Courier New"/>
                <a:cs typeface="Courier New"/>
                <a:sym typeface="Courier New"/>
              </a:rPr>
              <a:t>docker pull </a:t>
            </a:r>
            <a:r>
              <a:rPr b="1" lang="id" sz="1800">
                <a:solidFill>
                  <a:srgbClr val="073763"/>
                </a:solidFill>
                <a:latin typeface="Courier New"/>
                <a:ea typeface="Courier New"/>
                <a:cs typeface="Courier New"/>
                <a:sym typeface="Courier New"/>
              </a:rPr>
              <a:t>swadharma</a:t>
            </a:r>
            <a:r>
              <a:rPr b="1" lang="id" sz="1800">
                <a:solidFill>
                  <a:srgbClr val="073763"/>
                </a:solidFill>
                <a:latin typeface="Courier New"/>
                <a:ea typeface="Courier New"/>
                <a:cs typeface="Courier New"/>
                <a:sym typeface="Courier New"/>
              </a:rPr>
              <a:t>/goapp:latest</a:t>
            </a:r>
            <a:endParaRPr b="1" sz="1800">
              <a:solidFill>
                <a:srgbClr val="07376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id" sz="1800">
                <a:solidFill>
                  <a:srgbClr val="073763"/>
                </a:solidFill>
                <a:latin typeface="Courier New"/>
                <a:ea typeface="Courier New"/>
                <a:cs typeface="Courier New"/>
                <a:sym typeface="Courier New"/>
              </a:rPr>
              <a:t>docker run -d -p 8181:8181 -n sms </a:t>
            </a:r>
            <a:r>
              <a:rPr b="1" lang="id" sz="1800">
                <a:solidFill>
                  <a:srgbClr val="073763"/>
                </a:solidFill>
                <a:latin typeface="Courier New"/>
                <a:ea typeface="Courier New"/>
                <a:cs typeface="Courier New"/>
                <a:sym typeface="Courier New"/>
              </a:rPr>
              <a:t>swadharma</a:t>
            </a:r>
            <a:r>
              <a:rPr b="1" lang="id" sz="1800">
                <a:solidFill>
                  <a:srgbClr val="073763"/>
                </a:solidFill>
                <a:latin typeface="Courier New"/>
                <a:ea typeface="Courier New"/>
                <a:cs typeface="Courier New"/>
                <a:sym typeface="Courier New"/>
              </a:rPr>
              <a:t>/goapp:latest</a:t>
            </a:r>
            <a:endParaRPr b="1" sz="1800">
              <a:solidFill>
                <a:srgbClr val="07376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solidFill>
                <a:srgbClr val="07376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/>
          <p:cNvSpPr txBox="1"/>
          <p:nvPr>
            <p:ph type="title"/>
          </p:nvPr>
        </p:nvSpPr>
        <p:spPr>
          <a:xfrm>
            <a:off x="305825" y="568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Docker compose</a:t>
            </a:r>
            <a:endParaRPr/>
          </a:p>
        </p:txBody>
      </p:sp>
      <p:sp>
        <p:nvSpPr>
          <p:cNvPr id="288" name="Google Shape;288;p35"/>
          <p:cNvSpPr txBox="1"/>
          <p:nvPr>
            <p:ph idx="1" type="body"/>
          </p:nvPr>
        </p:nvSpPr>
        <p:spPr>
          <a:xfrm>
            <a:off x="305825" y="1441200"/>
            <a:ext cx="7688700" cy="22611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id" sz="1800">
                <a:solidFill>
                  <a:srgbClr val="073763"/>
                </a:solidFill>
                <a:latin typeface="Courier New"/>
                <a:ea typeface="Courier New"/>
                <a:cs typeface="Courier New"/>
                <a:sym typeface="Courier New"/>
              </a:rPr>
              <a:t>Praktek...</a:t>
            </a:r>
            <a:endParaRPr b="1" sz="1800">
              <a:solidFill>
                <a:srgbClr val="07376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 txBox="1"/>
          <p:nvPr>
            <p:ph type="title"/>
          </p:nvPr>
        </p:nvSpPr>
        <p:spPr>
          <a:xfrm>
            <a:off x="305825" y="568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Membersihkan data sampah</a:t>
            </a:r>
            <a:endParaRPr/>
          </a:p>
        </p:txBody>
      </p:sp>
      <p:sp>
        <p:nvSpPr>
          <p:cNvPr id="294" name="Google Shape;294;p36"/>
          <p:cNvSpPr txBox="1"/>
          <p:nvPr>
            <p:ph idx="1" type="body"/>
          </p:nvPr>
        </p:nvSpPr>
        <p:spPr>
          <a:xfrm>
            <a:off x="305825" y="1441200"/>
            <a:ext cx="7688700" cy="22611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800">
                <a:solidFill>
                  <a:srgbClr val="073763"/>
                </a:solidFill>
                <a:latin typeface="Courier New"/>
                <a:ea typeface="Courier New"/>
                <a:cs typeface="Courier New"/>
                <a:sym typeface="Courier New"/>
              </a:rPr>
              <a:t>docker system df</a:t>
            </a:r>
            <a:endParaRPr b="1" sz="1800">
              <a:solidFill>
                <a:srgbClr val="07376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id" sz="1800">
                <a:solidFill>
                  <a:srgbClr val="073763"/>
                </a:solidFill>
                <a:latin typeface="Courier New"/>
                <a:ea typeface="Courier New"/>
                <a:cs typeface="Courier New"/>
                <a:sym typeface="Courier New"/>
              </a:rPr>
              <a:t>docker system prune -a --volumes</a:t>
            </a:r>
            <a:endParaRPr b="1" sz="1800">
              <a:solidFill>
                <a:srgbClr val="07376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150" y="284900"/>
            <a:ext cx="4573700" cy="457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050" y="126038"/>
            <a:ext cx="6521900" cy="489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/>
              <a:t>Next</a:t>
            </a:r>
            <a:endParaRPr sz="1200"/>
          </a:p>
        </p:txBody>
      </p:sp>
      <p:sp>
        <p:nvSpPr>
          <p:cNvPr id="305" name="Google Shape;305;p38"/>
          <p:cNvSpPr txBox="1"/>
          <p:nvPr>
            <p:ph idx="4294967295" type="body"/>
          </p:nvPr>
        </p:nvSpPr>
        <p:spPr>
          <a:xfrm>
            <a:off x="729450" y="1749350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d" sz="3000">
                <a:solidFill>
                  <a:srgbClr val="FFFFFF"/>
                </a:solidFill>
              </a:rPr>
              <a:t>Kubernetes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9"/>
          <p:cNvSpPr txBox="1"/>
          <p:nvPr>
            <p:ph type="title"/>
          </p:nvPr>
        </p:nvSpPr>
        <p:spPr>
          <a:xfrm>
            <a:off x="305825" y="568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Kenapa Kubernetes</a:t>
            </a:r>
            <a:endParaRPr/>
          </a:p>
        </p:txBody>
      </p:sp>
      <p:sp>
        <p:nvSpPr>
          <p:cNvPr id="311" name="Google Shape;311;p39"/>
          <p:cNvSpPr txBox="1"/>
          <p:nvPr>
            <p:ph idx="1" type="body"/>
          </p:nvPr>
        </p:nvSpPr>
        <p:spPr>
          <a:xfrm>
            <a:off x="305825" y="14412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id" sz="2000"/>
              <a:t>Trend microservices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id" sz="2000"/>
              <a:t>Trend containerization</a:t>
            </a:r>
            <a:endParaRPr sz="2000"/>
          </a:p>
        </p:txBody>
      </p:sp>
      <p:pic>
        <p:nvPicPr>
          <p:cNvPr id="312" name="Google Shape;31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663" y="2571750"/>
            <a:ext cx="5266676" cy="243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0"/>
          <p:cNvSpPr txBox="1"/>
          <p:nvPr>
            <p:ph type="title"/>
          </p:nvPr>
        </p:nvSpPr>
        <p:spPr>
          <a:xfrm>
            <a:off x="305825" y="568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Alur Kerja</a:t>
            </a:r>
            <a:r>
              <a:rPr lang="id"/>
              <a:t> Kubernetes</a:t>
            </a:r>
            <a:endParaRPr/>
          </a:p>
        </p:txBody>
      </p:sp>
      <p:sp>
        <p:nvSpPr>
          <p:cNvPr id="318" name="Google Shape;318;p40"/>
          <p:cNvSpPr/>
          <p:nvPr/>
        </p:nvSpPr>
        <p:spPr>
          <a:xfrm>
            <a:off x="3643325" y="2250275"/>
            <a:ext cx="1347000" cy="159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40"/>
          <p:cNvSpPr/>
          <p:nvPr/>
        </p:nvSpPr>
        <p:spPr>
          <a:xfrm>
            <a:off x="5648675" y="1331825"/>
            <a:ext cx="3429000" cy="3429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0"/>
          <p:cNvSpPr/>
          <p:nvPr/>
        </p:nvSpPr>
        <p:spPr>
          <a:xfrm>
            <a:off x="1377725" y="1791050"/>
            <a:ext cx="1255200" cy="287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0"/>
          <p:cNvSpPr txBox="1"/>
          <p:nvPr/>
        </p:nvSpPr>
        <p:spPr>
          <a:xfrm>
            <a:off x="3723575" y="2738525"/>
            <a:ext cx="1186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500">
                <a:latin typeface="Lato"/>
                <a:ea typeface="Lato"/>
                <a:cs typeface="Lato"/>
                <a:sym typeface="Lato"/>
              </a:rPr>
              <a:t>Kubernetes Master</a:t>
            </a:r>
            <a:endParaRPr b="1"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2" name="Google Shape;322;p40"/>
          <p:cNvSpPr txBox="1"/>
          <p:nvPr/>
        </p:nvSpPr>
        <p:spPr>
          <a:xfrm>
            <a:off x="6631425" y="992725"/>
            <a:ext cx="1186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500">
                <a:latin typeface="Lato"/>
                <a:ea typeface="Lato"/>
                <a:cs typeface="Lato"/>
                <a:sym typeface="Lato"/>
              </a:rPr>
              <a:t>Kubernetes Workers / Node</a:t>
            </a:r>
            <a:endParaRPr b="1"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40"/>
          <p:cNvSpPr txBox="1"/>
          <p:nvPr/>
        </p:nvSpPr>
        <p:spPr>
          <a:xfrm>
            <a:off x="1412075" y="1331825"/>
            <a:ext cx="118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500">
                <a:latin typeface="Lato"/>
                <a:ea typeface="Lato"/>
                <a:cs typeface="Lato"/>
                <a:sym typeface="Lato"/>
              </a:rPr>
              <a:t>Config File</a:t>
            </a:r>
            <a:endParaRPr b="1"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40"/>
          <p:cNvSpPr/>
          <p:nvPr/>
        </p:nvSpPr>
        <p:spPr>
          <a:xfrm>
            <a:off x="1576625" y="2133150"/>
            <a:ext cx="857400" cy="877200"/>
          </a:xfrm>
          <a:prstGeom prst="triangl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0"/>
          <p:cNvSpPr/>
          <p:nvPr/>
        </p:nvSpPr>
        <p:spPr>
          <a:xfrm>
            <a:off x="1576625" y="3385025"/>
            <a:ext cx="857400" cy="877200"/>
          </a:xfrm>
          <a:prstGeom prst="triangle">
            <a:avLst>
              <a:gd fmla="val 50000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0"/>
          <p:cNvSpPr txBox="1"/>
          <p:nvPr/>
        </p:nvSpPr>
        <p:spPr>
          <a:xfrm>
            <a:off x="1412075" y="2571750"/>
            <a:ext cx="118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500">
                <a:latin typeface="Lato"/>
                <a:ea typeface="Lato"/>
                <a:cs typeface="Lato"/>
                <a:sym typeface="Lato"/>
              </a:rPr>
              <a:t>2</a:t>
            </a:r>
            <a:endParaRPr b="1"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7" name="Google Shape;327;p40"/>
          <p:cNvSpPr txBox="1"/>
          <p:nvPr/>
        </p:nvSpPr>
        <p:spPr>
          <a:xfrm>
            <a:off x="1412075" y="3811675"/>
            <a:ext cx="118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500">
                <a:latin typeface="Lato"/>
                <a:ea typeface="Lato"/>
                <a:cs typeface="Lato"/>
                <a:sym typeface="Lato"/>
              </a:rPr>
              <a:t>4</a:t>
            </a:r>
            <a:endParaRPr b="1"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8" name="Google Shape;328;p40"/>
          <p:cNvSpPr/>
          <p:nvPr/>
        </p:nvSpPr>
        <p:spPr>
          <a:xfrm>
            <a:off x="6000725" y="1869925"/>
            <a:ext cx="857400" cy="877200"/>
          </a:xfrm>
          <a:prstGeom prst="triangl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0"/>
          <p:cNvSpPr/>
          <p:nvPr/>
        </p:nvSpPr>
        <p:spPr>
          <a:xfrm>
            <a:off x="6934475" y="1869925"/>
            <a:ext cx="857400" cy="877200"/>
          </a:xfrm>
          <a:prstGeom prst="triangl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0"/>
          <p:cNvSpPr/>
          <p:nvPr/>
        </p:nvSpPr>
        <p:spPr>
          <a:xfrm>
            <a:off x="7868225" y="1869925"/>
            <a:ext cx="857400" cy="877200"/>
          </a:xfrm>
          <a:prstGeom prst="triangle">
            <a:avLst>
              <a:gd fmla="val 50000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0"/>
          <p:cNvSpPr/>
          <p:nvPr/>
        </p:nvSpPr>
        <p:spPr>
          <a:xfrm>
            <a:off x="6035075" y="2987250"/>
            <a:ext cx="857400" cy="877200"/>
          </a:xfrm>
          <a:prstGeom prst="triangle">
            <a:avLst>
              <a:gd fmla="val 50000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0"/>
          <p:cNvSpPr/>
          <p:nvPr/>
        </p:nvSpPr>
        <p:spPr>
          <a:xfrm>
            <a:off x="6934475" y="2987250"/>
            <a:ext cx="857400" cy="877200"/>
          </a:xfrm>
          <a:prstGeom prst="triangle">
            <a:avLst>
              <a:gd fmla="val 50000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0"/>
          <p:cNvSpPr/>
          <p:nvPr/>
        </p:nvSpPr>
        <p:spPr>
          <a:xfrm>
            <a:off x="8017475" y="2987250"/>
            <a:ext cx="857400" cy="877200"/>
          </a:xfrm>
          <a:prstGeom prst="triangle">
            <a:avLst>
              <a:gd fmla="val 50000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4" name="Google Shape;334;p40"/>
          <p:cNvCxnSpPr>
            <a:endCxn id="318" idx="1"/>
          </p:cNvCxnSpPr>
          <p:nvPr/>
        </p:nvCxnSpPr>
        <p:spPr>
          <a:xfrm flipH="1" rot="10800000">
            <a:off x="2632625" y="3046325"/>
            <a:ext cx="1010700" cy="1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5" name="Google Shape;335;p40"/>
          <p:cNvCxnSpPr>
            <a:endCxn id="319" idx="2"/>
          </p:cNvCxnSpPr>
          <p:nvPr/>
        </p:nvCxnSpPr>
        <p:spPr>
          <a:xfrm flipH="1" rot="10800000">
            <a:off x="4990175" y="3046325"/>
            <a:ext cx="658500" cy="1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6" name="Google Shape;336;p40"/>
          <p:cNvSpPr/>
          <p:nvPr/>
        </p:nvSpPr>
        <p:spPr>
          <a:xfrm>
            <a:off x="305825" y="2900750"/>
            <a:ext cx="658500" cy="658500"/>
          </a:xfrm>
          <a:prstGeom prst="smileyFace">
            <a:avLst>
              <a:gd fmla="val 465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7" name="Google Shape;337;p40"/>
          <p:cNvCxnSpPr>
            <a:stCxn id="336" idx="6"/>
            <a:endCxn id="320" idx="1"/>
          </p:cNvCxnSpPr>
          <p:nvPr/>
        </p:nvCxnSpPr>
        <p:spPr>
          <a:xfrm>
            <a:off x="964325" y="3230000"/>
            <a:ext cx="41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"/>
          <p:cNvSpPr txBox="1"/>
          <p:nvPr>
            <p:ph type="title"/>
          </p:nvPr>
        </p:nvSpPr>
        <p:spPr>
          <a:xfrm>
            <a:off x="305825" y="568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Arsitektur</a:t>
            </a:r>
            <a:r>
              <a:rPr lang="id"/>
              <a:t> Kubernetes</a:t>
            </a:r>
            <a:endParaRPr/>
          </a:p>
        </p:txBody>
      </p:sp>
      <p:pic>
        <p:nvPicPr>
          <p:cNvPr id="343" name="Google Shape;34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388" y="1271475"/>
            <a:ext cx="7827224" cy="373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2588"/>
            <a:ext cx="8839201" cy="457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3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Wait, Docker is deprecated in Kubernetes now?</a:t>
            </a:r>
            <a:endParaRPr/>
          </a:p>
        </p:txBody>
      </p:sp>
      <p:sp>
        <p:nvSpPr>
          <p:cNvPr id="354" name="Google Shape;354;p43"/>
          <p:cNvSpPr txBox="1"/>
          <p:nvPr>
            <p:ph idx="1" type="body"/>
          </p:nvPr>
        </p:nvSpPr>
        <p:spPr>
          <a:xfrm>
            <a:off x="729450" y="2078875"/>
            <a:ext cx="3281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800"/>
              <a:t>Is it true?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d" sz="1800"/>
              <a:t>Yes, it is true. Docker is now deprecated in Kubernetes.</a:t>
            </a:r>
            <a:endParaRPr sz="1800"/>
          </a:p>
        </p:txBody>
      </p:sp>
      <p:pic>
        <p:nvPicPr>
          <p:cNvPr id="355" name="Google Shape;35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6100" y="1579612"/>
            <a:ext cx="4252055" cy="325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0625" y="1363500"/>
            <a:ext cx="4483071" cy="298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5949" y="1883882"/>
            <a:ext cx="2718051" cy="1947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4800">
                <a:solidFill>
                  <a:srgbClr val="000000"/>
                </a:solidFill>
              </a:rPr>
              <a:t>Terima kasih.</a:t>
            </a:r>
            <a:endParaRPr/>
          </a:p>
        </p:txBody>
      </p:sp>
      <p:sp>
        <p:nvSpPr>
          <p:cNvPr id="363" name="Google Shape;363;p4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1C4587"/>
                </a:solidFill>
              </a:rPr>
              <a:t>@meziaris - </a:t>
            </a:r>
            <a:r>
              <a:rPr lang="id" u="sng">
                <a:solidFill>
                  <a:srgbClr val="1C4587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meziaris@gmail.com</a:t>
            </a:r>
            <a:r>
              <a:rPr lang="id">
                <a:solidFill>
                  <a:srgbClr val="1C4587"/>
                </a:solidFill>
              </a:rPr>
              <a:t> - </a:t>
            </a:r>
            <a:r>
              <a:rPr lang="id" u="sng">
                <a:solidFill>
                  <a:srgbClr val="1C4587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https://mezi.space</a:t>
            </a:r>
            <a:r>
              <a:rPr lang="id">
                <a:solidFill>
                  <a:srgbClr val="1C4587"/>
                </a:solidFill>
              </a:rPr>
              <a:t> - </a:t>
            </a:r>
            <a:r>
              <a:rPr lang="id" u="sng">
                <a:solidFill>
                  <a:srgbClr val="1C4587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https://mezi.web.id</a:t>
            </a:r>
            <a:endParaRPr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388" y="131250"/>
            <a:ext cx="7333225" cy="48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68200"/>
            <a:ext cx="8839200" cy="4007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/>
          <p:nvPr>
            <p:ph type="title"/>
          </p:nvPr>
        </p:nvSpPr>
        <p:spPr>
          <a:xfrm>
            <a:off x="305825" y="568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Deploying Application</a:t>
            </a: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3659300" y="1622314"/>
            <a:ext cx="5097600" cy="290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3659300" y="3803717"/>
            <a:ext cx="5097600" cy="72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3659300" y="3076582"/>
            <a:ext cx="5097600" cy="7272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3659300" y="2349448"/>
            <a:ext cx="5097600" cy="7272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3659300" y="1622300"/>
            <a:ext cx="5097600" cy="727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5" name="Google Shape;195;p22"/>
          <p:cNvCxnSpPr>
            <a:stCxn id="194" idx="0"/>
            <a:endCxn id="193" idx="2"/>
          </p:cNvCxnSpPr>
          <p:nvPr/>
        </p:nvCxnSpPr>
        <p:spPr>
          <a:xfrm>
            <a:off x="6208100" y="1622300"/>
            <a:ext cx="0" cy="145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22"/>
          <p:cNvSpPr txBox="1"/>
          <p:nvPr/>
        </p:nvSpPr>
        <p:spPr>
          <a:xfrm>
            <a:off x="3659300" y="3918050"/>
            <a:ext cx="509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SERVER</a:t>
            </a:r>
            <a:endParaRPr b="1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22"/>
          <p:cNvSpPr txBox="1"/>
          <p:nvPr/>
        </p:nvSpPr>
        <p:spPr>
          <a:xfrm>
            <a:off x="3659300" y="3190916"/>
            <a:ext cx="509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OPERATING SYSTEM</a:t>
            </a:r>
            <a:endParaRPr b="1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22"/>
          <p:cNvSpPr txBox="1"/>
          <p:nvPr/>
        </p:nvSpPr>
        <p:spPr>
          <a:xfrm>
            <a:off x="6208033" y="2480300"/>
            <a:ext cx="2548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RUNTIME APP</a:t>
            </a:r>
            <a:endParaRPr b="1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2"/>
          <p:cNvSpPr txBox="1"/>
          <p:nvPr/>
        </p:nvSpPr>
        <p:spPr>
          <a:xfrm>
            <a:off x="3659300" y="2455198"/>
            <a:ext cx="2548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LIBRARY</a:t>
            </a:r>
            <a:endParaRPr b="1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" name="Google Shape;200;p22"/>
          <p:cNvSpPr txBox="1"/>
          <p:nvPr/>
        </p:nvSpPr>
        <p:spPr>
          <a:xfrm>
            <a:off x="3659300" y="1769684"/>
            <a:ext cx="2548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WEB SERVER</a:t>
            </a:r>
            <a:endParaRPr b="1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2"/>
          <p:cNvSpPr txBox="1"/>
          <p:nvPr/>
        </p:nvSpPr>
        <p:spPr>
          <a:xfrm>
            <a:off x="6208033" y="1769684"/>
            <a:ext cx="2548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DATABASE</a:t>
            </a:r>
            <a:endParaRPr b="1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22"/>
          <p:cNvSpPr/>
          <p:nvPr/>
        </p:nvSpPr>
        <p:spPr>
          <a:xfrm>
            <a:off x="382025" y="1861325"/>
            <a:ext cx="1867500" cy="628500"/>
          </a:xfrm>
          <a:prstGeom prst="rect">
            <a:avLst/>
          </a:prstGeom>
          <a:solidFill>
            <a:srgbClr val="99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2"/>
          <p:cNvSpPr txBox="1"/>
          <p:nvPr/>
        </p:nvSpPr>
        <p:spPr>
          <a:xfrm>
            <a:off x="382025" y="1975325"/>
            <a:ext cx="186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APPLICATION</a:t>
            </a:r>
            <a:endParaRPr b="1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4" name="Google Shape;204;p22"/>
          <p:cNvCxnSpPr/>
          <p:nvPr/>
        </p:nvCxnSpPr>
        <p:spPr>
          <a:xfrm flipH="1" rot="10800000">
            <a:off x="2401925" y="2189075"/>
            <a:ext cx="10263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638" y="1306288"/>
            <a:ext cx="4049054" cy="3234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299" y="1306288"/>
            <a:ext cx="4049054" cy="323450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3"/>
          <p:cNvSpPr txBox="1"/>
          <p:nvPr>
            <p:ph type="title"/>
          </p:nvPr>
        </p:nvSpPr>
        <p:spPr>
          <a:xfrm>
            <a:off x="305825" y="568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Containers vs Virtual Machines</a:t>
            </a:r>
            <a:endParaRPr/>
          </a:p>
        </p:txBody>
      </p:sp>
      <p:sp>
        <p:nvSpPr>
          <p:cNvPr id="212" name="Google Shape;212;p23"/>
          <p:cNvSpPr txBox="1"/>
          <p:nvPr/>
        </p:nvSpPr>
        <p:spPr>
          <a:xfrm>
            <a:off x="6987550" y="4540800"/>
            <a:ext cx="170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Lato"/>
                <a:ea typeface="Lato"/>
                <a:cs typeface="Lato"/>
                <a:sym typeface="Lato"/>
              </a:rPr>
              <a:t>source: docker.com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54600"/>
            <a:ext cx="8839200" cy="3834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613" y="734100"/>
            <a:ext cx="8006776" cy="41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5"/>
          <p:cNvSpPr/>
          <p:nvPr/>
        </p:nvSpPr>
        <p:spPr>
          <a:xfrm>
            <a:off x="949100" y="3061600"/>
            <a:ext cx="3153600" cy="99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/>
          <p:nvPr>
            <p:ph type="title"/>
          </p:nvPr>
        </p:nvSpPr>
        <p:spPr>
          <a:xfrm>
            <a:off x="305825" y="568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Arsitektur Docker</a:t>
            </a:r>
            <a:endParaRPr/>
          </a:p>
        </p:txBody>
      </p:sp>
      <p:pic>
        <p:nvPicPr>
          <p:cNvPr id="229" name="Google Shape;22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625" y="1256175"/>
            <a:ext cx="6682751" cy="3490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